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4"/>
  </p:notesMasterIdLst>
  <p:handoutMasterIdLst>
    <p:handoutMasterId r:id="rId15"/>
  </p:handoutMasterIdLst>
  <p:sldIdLst>
    <p:sldId id="332" r:id="rId7"/>
    <p:sldId id="335" r:id="rId8"/>
    <p:sldId id="338" r:id="rId9"/>
    <p:sldId id="340" r:id="rId10"/>
    <p:sldId id="341" r:id="rId11"/>
    <p:sldId id="339" r:id="rId12"/>
    <p:sldId id="333" r:id="rId1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F296BB-6DC4-6C44-B265-2F4CA197275D}" v="1" dt="2025-02-04T09:17:53.01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6"/>
    <p:restoredTop sz="77338"/>
  </p:normalViewPr>
  <p:slideViewPr>
    <p:cSldViewPr snapToGrid="0">
      <p:cViewPr varScale="1">
        <p:scale>
          <a:sx n="78" d="100"/>
          <a:sy n="78" d="100"/>
        </p:scale>
        <p:origin x="2160" y="46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ael Horsman" userId="5be81512-8942-4d6a-b5de-b2d4487ce2f9" providerId="ADAL" clId="{7BF296BB-6DC4-6C44-B265-2F4CA197275D}"/>
    <pc:docChg chg="addSld modSld">
      <pc:chgData name="Rachael Horsman" userId="5be81512-8942-4d6a-b5de-b2d4487ce2f9" providerId="ADAL" clId="{7BF296BB-6DC4-6C44-B265-2F4CA197275D}" dt="2025-02-04T09:17:58.117" v="3" actId="20577"/>
      <pc:docMkLst>
        <pc:docMk/>
      </pc:docMkLst>
      <pc:sldChg chg="modSp mod">
        <pc:chgData name="Rachael Horsman" userId="5be81512-8942-4d6a-b5de-b2d4487ce2f9" providerId="ADAL" clId="{7BF296BB-6DC4-6C44-B265-2F4CA197275D}" dt="2025-02-04T09:17:58.117" v="3" actId="20577"/>
        <pc:sldMkLst>
          <pc:docMk/>
          <pc:sldMk cId="3673069037" sldId="340"/>
        </pc:sldMkLst>
        <pc:spChg chg="mod">
          <ac:chgData name="Rachael Horsman" userId="5be81512-8942-4d6a-b5de-b2d4487ce2f9" providerId="ADAL" clId="{7BF296BB-6DC4-6C44-B265-2F4CA197275D}" dt="2025-02-04T09:17:58.117" v="3" actId="20577"/>
          <ac:spMkLst>
            <pc:docMk/>
            <pc:sldMk cId="3673069037" sldId="340"/>
            <ac:spMk id="4" creationId="{B5BEEF0B-D5BE-9A4C-8FC5-0EF39591C273}"/>
          </ac:spMkLst>
        </pc:spChg>
      </pc:sldChg>
      <pc:sldChg chg="add">
        <pc:chgData name="Rachael Horsman" userId="5be81512-8942-4d6a-b5de-b2d4487ce2f9" providerId="ADAL" clId="{7BF296BB-6DC4-6C44-B265-2F4CA197275D}" dt="2025-02-04T09:17:53.016" v="0"/>
        <pc:sldMkLst>
          <pc:docMk/>
          <pc:sldMk cId="2171964345" sldId="34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2/4/25</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2/4/25</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pxt.azureedge.net/" TargetMode="External"/><Relationship Id="rId3" Type="http://schemas.openxmlformats.org/officeDocument/2006/relationships/hyperlink" Target="https://pxt.microbit.org/" TargetMode="External"/><Relationship Id="rId7" Type="http://schemas.openxmlformats.org/officeDocument/2006/relationships/hyperlink" Target="https://trg-microbit.userpxt.io/"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pxt.io/" TargetMode="External"/><Relationship Id="rId11" Type="http://schemas.openxmlformats.org/officeDocument/2006/relationships/hyperlink" Target="http://microbit.codekingdoms.com/" TargetMode="External"/><Relationship Id="rId5" Type="http://schemas.openxmlformats.org/officeDocument/2006/relationships/hyperlink" Target="https://makecode.com/" TargetMode="External"/><Relationship Id="rId10" Type="http://schemas.openxmlformats.org/officeDocument/2006/relationships/hyperlink" Target="http://www.microbit.co.uk/" TargetMode="External"/><Relationship Id="rId4" Type="http://schemas.openxmlformats.org/officeDocument/2006/relationships/hyperlink" Target="https://makecode.microbit.org/" TargetMode="External"/><Relationship Id="rId9" Type="http://schemas.openxmlformats.org/officeDocument/2006/relationships/hyperlink" Target="https://github.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22893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leaners will start to develop their first piece of code on the </a:t>
            </a:r>
            <a:r>
              <a:rPr lang="en-US" dirty="0" err="1"/>
              <a:t>micro:bit</a:t>
            </a:r>
            <a:r>
              <a:rPr lang="en-US" dirty="0"/>
              <a:t> to make a name badge. They will also learn how to transfer programs from the PC onto the </a:t>
            </a:r>
            <a:r>
              <a:rPr lang="en-US" dirty="0" err="1"/>
              <a:t>micro:bit</a:t>
            </a:r>
            <a:r>
              <a:rPr lang="en-US" dirty="0"/>
              <a: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036858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initial introduction reminds learners of the concept of input and output devices. You could use questioning prior to showing the slide to see if any learners are able to recall the material covered in the last lesson.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60010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builds on the concept of input and output devices. Use the labels to highlight the different components on the </a:t>
            </a:r>
            <a:r>
              <a:rPr lang="en-US" dirty="0" err="1"/>
              <a:t>micro:bit</a:t>
            </a:r>
            <a:r>
              <a:rPr lang="en-US" dirty="0"/>
              <a:t>. The ARM processor acts as the brain of the computer. It processes all instructions from the other components on the device. The accelerometer and compass (magnetometer) are able to automatically detect things and use those readings to input data into the device – these are called sensors. Sensors will be used in future lessons. At this stage it is useful that learners understand that they can be used to generate automatic inputs.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296221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builds on the concept of input and output devices. Use the labels to highlight the different components on the </a:t>
            </a:r>
            <a:r>
              <a:rPr lang="en-US" dirty="0" err="1"/>
              <a:t>micro:bit</a:t>
            </a:r>
            <a:r>
              <a:rPr lang="en-US" dirty="0"/>
              <a:t>. The ARM processor acts as the brain of the computer. It processes all instructions from the other components on the device. The accelerometer and compass (magnetometer) are able to automatically detect things and use those readings to input data into the device – these are called sensors. Sensors will be used in future lessons. At this stage it is useful that learners understand that they can be used to generate automatic inputs. Image from: https://</a:t>
            </a:r>
            <a:r>
              <a:rPr lang="en-US" dirty="0" err="1"/>
              <a:t>microbit.org</a:t>
            </a:r>
            <a:r>
              <a:rPr lang="en-US" dirty="0"/>
              <a:t>/get-started/user-guide/overview/</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944540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Learners should then start to program their own name badge. This is the first time that learners will have used the </a:t>
            </a:r>
            <a:r>
              <a:rPr lang="en-US" dirty="0" err="1"/>
              <a:t>micro:bit</a:t>
            </a:r>
            <a:r>
              <a:rPr lang="en-US" dirty="0"/>
              <a:t> in the lesson and they are certain to enjoy the task. The most challenging part of the task will be transferring the hex file from the PC onto the </a:t>
            </a:r>
            <a:r>
              <a:rPr lang="en-US" dirty="0" err="1"/>
              <a:t>micro:bit</a:t>
            </a:r>
            <a:r>
              <a:rPr lang="en-US" dirty="0"/>
              <a:t>. This should initially be demonstrated by the Teacher. It is also worth stressing that all of the blocks are </a:t>
            </a:r>
            <a:r>
              <a:rPr lang="en-US" dirty="0" err="1"/>
              <a:t>colour</a:t>
            </a:r>
            <a:r>
              <a:rPr lang="en-US" dirty="0"/>
              <a:t> coded, which should help learners to find where they are located.</a:t>
            </a:r>
          </a:p>
          <a:p>
            <a:endParaRPr lang="en-GB" b="1" dirty="0">
              <a:latin typeface="Lato" panose="020F0502020204030203" pitchFamily="34" charset="0"/>
              <a:ea typeface="Lato" panose="020F0502020204030203" pitchFamily="34" charset="0"/>
              <a:cs typeface="Lato" panose="020F0502020204030203" pitchFamily="34" charset="0"/>
            </a:endParaRPr>
          </a:p>
          <a:p>
            <a:r>
              <a:rPr lang="en-GB" b="1" dirty="0">
                <a:latin typeface="Lato" panose="020F0502020204030203" pitchFamily="34" charset="0"/>
                <a:ea typeface="Lato" panose="020F0502020204030203" pitchFamily="34" charset="0"/>
                <a:cs typeface="Lato" panose="020F0502020204030203" pitchFamily="34" charset="0"/>
              </a:rPr>
              <a:t>How to Ensure that </a:t>
            </a:r>
            <a:r>
              <a:rPr lang="en-GB" b="1" dirty="0" err="1">
                <a:latin typeface="Lato" panose="020F0502020204030203" pitchFamily="34" charset="0"/>
                <a:ea typeface="Lato" panose="020F0502020204030203" pitchFamily="34" charset="0"/>
                <a:cs typeface="Lato" panose="020F0502020204030203" pitchFamily="34" charset="0"/>
              </a:rPr>
              <a:t>MakeCode</a:t>
            </a:r>
            <a:r>
              <a:rPr lang="en-GB" b="1" dirty="0">
                <a:latin typeface="Lato" panose="020F0502020204030203" pitchFamily="34" charset="0"/>
                <a:ea typeface="Lato" panose="020F0502020204030203" pitchFamily="34" charset="0"/>
                <a:cs typeface="Lato" panose="020F0502020204030203" pitchFamily="34" charset="0"/>
              </a:rPr>
              <a:t> is available </a:t>
            </a:r>
          </a:p>
          <a:p>
            <a:r>
              <a:rPr lang="en-GB" dirty="0">
                <a:latin typeface="Lato" panose="020F0502020204030203" pitchFamily="34" charset="0"/>
                <a:ea typeface="Lato" panose="020F0502020204030203" pitchFamily="34" charset="0"/>
                <a:cs typeface="Lato" panose="020F0502020204030203" pitchFamily="34" charset="0"/>
              </a:rPr>
              <a:t>Ensure the following website are unfiltered (a constantly updated list is available at https://support.microbit.org/support/solutions/articles/19000030385-firewall-whitelist-requirements-for-micro-bit-editors)</a:t>
            </a:r>
          </a:p>
          <a:p>
            <a:r>
              <a:rPr lang="en-GB" dirty="0">
                <a:latin typeface="Lato" panose="020F0502020204030203" pitchFamily="34" charset="0"/>
                <a:ea typeface="Lato" panose="020F0502020204030203" pitchFamily="34" charset="0"/>
                <a:cs typeface="Lato" panose="020F0502020204030203" pitchFamily="34" charset="0"/>
              </a:rPr>
              <a:t>You need access to USB devices if these are blocked by default all </a:t>
            </a:r>
            <a:r>
              <a:rPr lang="en-GB" dirty="0" err="1">
                <a:latin typeface="Lato" panose="020F0502020204030203" pitchFamily="34" charset="0"/>
                <a:ea typeface="Lato" panose="020F0502020204030203" pitchFamily="34" charset="0"/>
                <a:cs typeface="Lato" panose="020F0502020204030203" pitchFamily="34" charset="0"/>
              </a:rPr>
              <a:t>Micro:bits</a:t>
            </a:r>
            <a:r>
              <a:rPr lang="en-GB" dirty="0">
                <a:latin typeface="Lato" panose="020F0502020204030203" pitchFamily="34" charset="0"/>
                <a:ea typeface="Lato" panose="020F0502020204030203" pitchFamily="34" charset="0"/>
                <a:cs typeface="Lato" panose="020F0502020204030203" pitchFamily="34" charset="0"/>
              </a:rPr>
              <a:t> use the same ID – use your security policy to exempt the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ID</a:t>
            </a: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PXT / </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MakeCode</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Javascript</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 Blocks Editor:</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3"/>
              </a:rPr>
              <a:t>pxt.microbit.org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4"/>
              </a:rPr>
              <a:t>makecode.microbit.org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5"/>
              </a:rPr>
              <a:t>makecode.com</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6"/>
              </a:rPr>
              <a:t>www.pxt.io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7"/>
              </a:rPr>
              <a:t>trg-microbit.userpxt.io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8"/>
              </a:rPr>
              <a:t>pxt.azureedge.net</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9"/>
              </a:rPr>
              <a:t>github.com</a:t>
            </a:r>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br>
              <a:rPr lang="en-GB" dirty="0">
                <a:latin typeface="Lato" panose="020F0502020204030203" pitchFamily="34" charset="0"/>
                <a:ea typeface="Lato" panose="020F0502020204030203" pitchFamily="34" charset="0"/>
                <a:cs typeface="Lato" panose="020F0502020204030203" pitchFamily="34" charset="0"/>
              </a:rPr>
            </a:b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Blocks:</a:t>
            </a:r>
            <a:b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Touch Develop:</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Code Kingdoms:</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1"/>
              </a:rPr>
              <a:t>microbit.codekingdoms.com</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python.microbit.org</a:t>
            </a:r>
            <a:endParaRPr lang="en-GB"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2552651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Name Badge Task</a:t>
            </a:r>
          </a:p>
        </p:txBody>
      </p:sp>
      <p:sp>
        <p:nvSpPr>
          <p:cNvPr id="5" name="Text Placeholder 4">
            <a:extLst>
              <a:ext uri="{FF2B5EF4-FFF2-40B4-BE49-F238E27FC236}">
                <a16:creationId xmlns:a16="http://schemas.microsoft.com/office/drawing/2014/main" id="{D1044422-22DA-449A-9D9D-615D14A3C468}"/>
              </a:ext>
            </a:extLst>
          </p:cNvPr>
          <p:cNvSpPr>
            <a:spLocks noGrp="1"/>
          </p:cNvSpPr>
          <p:nvPr>
            <p:ph type="body" sz="quarter" idx="14"/>
          </p:nvPr>
        </p:nvSpPr>
        <p:spPr/>
        <p:txBody>
          <a:bodyPr/>
          <a:lstStyle/>
          <a:p>
            <a:r>
              <a:rPr lang="en-GB" dirty="0"/>
              <a:t>Lesson 2</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527665" y="5978908"/>
            <a:ext cx="4280971" cy="622776"/>
          </a:xfrm>
          <a:prstGeom prst="rect">
            <a:avLst/>
          </a:prstGeom>
        </p:spPr>
      </p:pic>
    </p:spTree>
    <p:extLst>
      <p:ext uri="{BB962C8B-B14F-4D97-AF65-F5344CB8AC3E}">
        <p14:creationId xmlns:p14="http://schemas.microsoft.com/office/powerpoint/2010/main" val="414806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Today You Will</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Learn how to create your own name badge using a </a:t>
            </a:r>
            <a:r>
              <a:rPr lang="en-GB" b="1" dirty="0" err="1">
                <a:solidFill>
                  <a:srgbClr val="002060"/>
                </a:solidFill>
                <a:latin typeface="Lato" panose="020F0502020204030203" pitchFamily="34" charset="0"/>
                <a:ea typeface="Lato" panose="020F0502020204030203" pitchFamily="34" charset="0"/>
                <a:cs typeface="Lato" panose="020F0502020204030203" pitchFamily="34" charset="0"/>
              </a:rPr>
              <a:t>micro:bit</a:t>
            </a:r>
            <a:endParaRPr lang="en-GB"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Use the </a:t>
            </a:r>
            <a:r>
              <a:rPr lang="en-GB" dirty="0" err="1">
                <a:latin typeface="Lato" panose="020F0502020204030203" pitchFamily="34" charset="0"/>
                <a:ea typeface="Lato" panose="020F0502020204030203" pitchFamily="34" charset="0"/>
                <a:cs typeface="Lato" panose="020F0502020204030203" pitchFamily="34" charset="0"/>
              </a:rPr>
              <a:t>MakeCode</a:t>
            </a:r>
            <a:r>
              <a:rPr lang="en-GB" dirty="0">
                <a:latin typeface="Lato" panose="020F0502020204030203" pitchFamily="34" charset="0"/>
                <a:ea typeface="Lato" panose="020F0502020204030203" pitchFamily="34" charset="0"/>
                <a:cs typeface="Lato" panose="020F0502020204030203" pitchFamily="34" charset="0"/>
              </a:rPr>
              <a:t> website to write  a computer </a:t>
            </a:r>
            <a:r>
              <a:rPr lang="en-GB" b="1" dirty="0">
                <a:solidFill>
                  <a:srgbClr val="002060"/>
                </a:solidFill>
                <a:latin typeface="Lato" panose="020F0502020204030203" pitchFamily="34" charset="0"/>
                <a:ea typeface="Lato" panose="020F0502020204030203" pitchFamily="34" charset="0"/>
                <a:cs typeface="Lato" panose="020F0502020204030203" pitchFamily="34" charset="0"/>
              </a:rPr>
              <a:t>program</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Understand how to </a:t>
            </a:r>
            <a:r>
              <a:rPr lang="en-GB" b="1" dirty="0">
                <a:solidFill>
                  <a:srgbClr val="002060"/>
                </a:solidFill>
                <a:latin typeface="Lato" panose="020F0502020204030203" pitchFamily="34" charset="0"/>
                <a:ea typeface="Lato" panose="020F0502020204030203" pitchFamily="34" charset="0"/>
                <a:cs typeface="Lato" panose="020F0502020204030203" pitchFamily="34" charset="0"/>
              </a:rPr>
              <a:t>download .hex</a:t>
            </a:r>
            <a:r>
              <a:rPr lang="en-GB" dirty="0">
                <a:latin typeface="Lato" panose="020F0502020204030203" pitchFamily="34" charset="0"/>
                <a:ea typeface="Lato" panose="020F0502020204030203" pitchFamily="34" charset="0"/>
                <a:cs typeface="Lato" panose="020F0502020204030203" pitchFamily="34" charset="0"/>
              </a:rPr>
              <a:t> files to your </a:t>
            </a:r>
            <a:r>
              <a:rPr lang="en-GB" dirty="0" err="1">
                <a:latin typeface="Lato" panose="020F0502020204030203" pitchFamily="34" charset="0"/>
                <a:ea typeface="Lato" panose="020F0502020204030203" pitchFamily="34" charset="0"/>
                <a:cs typeface="Lato" panose="020F0502020204030203" pitchFamily="34" charset="0"/>
              </a:rPr>
              <a:t>micro:bit</a:t>
            </a:r>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5796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B8D7-6D1A-8445-B408-A29049E04C5C}"/>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A66A2163-711E-9C44-B8B8-695626444FBF}"/>
              </a:ext>
            </a:extLst>
          </p:cNvPr>
          <p:cNvSpPr>
            <a:spLocks noGrp="1"/>
          </p:cNvSpPr>
          <p:nvPr>
            <p:ph idx="1"/>
          </p:nvPr>
        </p:nvSpPr>
        <p:spPr>
          <a:xfrm>
            <a:off x="492126" y="1237785"/>
            <a:ext cx="6978650"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Input devices – allow data to be transferred into 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Output devices – show the result of the data having been processed</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An LED screen is an example of an output device</a:t>
            </a:r>
          </a:p>
          <a:p>
            <a:pPr marL="0" indent="0">
              <a:buNone/>
            </a:pPr>
            <a:endParaRPr lang="en-US" dirty="0"/>
          </a:p>
          <a:p>
            <a:endParaRPr lang="en-US" dirty="0"/>
          </a:p>
        </p:txBody>
      </p:sp>
      <p:pic>
        <p:nvPicPr>
          <p:cNvPr id="4" name="Picture 3">
            <a:extLst>
              <a:ext uri="{FF2B5EF4-FFF2-40B4-BE49-F238E27FC236}">
                <a16:creationId xmlns:a16="http://schemas.microsoft.com/office/drawing/2014/main" id="{D0A81AF6-D3FB-AD44-AC7B-5E4942809D16}"/>
              </a:ext>
            </a:extLst>
          </p:cNvPr>
          <p:cNvPicPr>
            <a:picLocks noChangeAspect="1"/>
          </p:cNvPicPr>
          <p:nvPr/>
        </p:nvPicPr>
        <p:blipFill>
          <a:blip r:embed="rId3"/>
          <a:stretch>
            <a:fillRect/>
          </a:stretch>
        </p:blipFill>
        <p:spPr>
          <a:xfrm>
            <a:off x="7470775" y="1121994"/>
            <a:ext cx="4229100" cy="3479800"/>
          </a:xfrm>
          <a:prstGeom prst="rect">
            <a:avLst/>
          </a:prstGeom>
        </p:spPr>
      </p:pic>
    </p:spTree>
    <p:extLst>
      <p:ext uri="{BB962C8B-B14F-4D97-AF65-F5344CB8AC3E}">
        <p14:creationId xmlns:p14="http://schemas.microsoft.com/office/powerpoint/2010/main" val="3825521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BEEF0B-D5BE-9A4C-8FC5-0EF39591C273}"/>
              </a:ext>
            </a:extLst>
          </p:cNvPr>
          <p:cNvSpPr>
            <a:spLocks noGrp="1"/>
          </p:cNvSpPr>
          <p:nvPr>
            <p:ph type="title"/>
          </p:nvPr>
        </p:nvSpPr>
        <p:spPr/>
        <p:txBody>
          <a:bodyPr/>
          <a:lstStyle/>
          <a:p>
            <a:r>
              <a:rPr lang="en-GB" dirty="0"/>
              <a:t>The </a:t>
            </a:r>
            <a:r>
              <a:rPr lang="en-GB" dirty="0" err="1"/>
              <a:t>micro:bit</a:t>
            </a:r>
            <a:r>
              <a:rPr lang="en-GB" dirty="0"/>
              <a:t> v1 in Detail</a:t>
            </a:r>
          </a:p>
        </p:txBody>
      </p:sp>
      <p:pic>
        <p:nvPicPr>
          <p:cNvPr id="8" name="Picture 2" descr="Micro:bit with different components labelled">
            <a:extLst>
              <a:ext uri="{FF2B5EF4-FFF2-40B4-BE49-F238E27FC236}">
                <a16:creationId xmlns:a16="http://schemas.microsoft.com/office/drawing/2014/main" id="{63F5B309-3BAC-F740-B0B4-FB91E06D3B7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250" y="957927"/>
            <a:ext cx="11452638" cy="590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069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BEEF0B-D5BE-9A4C-8FC5-0EF39591C273}"/>
              </a:ext>
            </a:extLst>
          </p:cNvPr>
          <p:cNvSpPr>
            <a:spLocks noGrp="1"/>
          </p:cNvSpPr>
          <p:nvPr>
            <p:ph type="title"/>
          </p:nvPr>
        </p:nvSpPr>
        <p:spPr>
          <a:xfrm>
            <a:off x="492125" y="295275"/>
            <a:ext cx="11180763" cy="666750"/>
          </a:xfrm>
        </p:spPr>
        <p:txBody>
          <a:bodyPr anchor="b">
            <a:normAutofit/>
          </a:bodyPr>
          <a:lstStyle/>
          <a:p>
            <a:r>
              <a:rPr lang="en-GB" dirty="0"/>
              <a:t>The </a:t>
            </a:r>
            <a:r>
              <a:rPr lang="en-GB" dirty="0" err="1"/>
              <a:t>micro:bit</a:t>
            </a:r>
            <a:r>
              <a:rPr lang="en-GB"/>
              <a:t> v2 </a:t>
            </a:r>
            <a:r>
              <a:rPr lang="en-GB" dirty="0"/>
              <a:t>in Detail</a:t>
            </a:r>
          </a:p>
        </p:txBody>
      </p:sp>
      <p:pic>
        <p:nvPicPr>
          <p:cNvPr id="1026" name="Picture 2" descr="Diagram of the front and back of the new micro:bit with sound">
            <a:extLst>
              <a:ext uri="{FF2B5EF4-FFF2-40B4-BE49-F238E27FC236}">
                <a16:creationId xmlns:a16="http://schemas.microsoft.com/office/drawing/2014/main" id="{8ABB7C65-6526-C546-8036-EEF707AF494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66750" y="1666160"/>
            <a:ext cx="8828236" cy="3619578"/>
          </a:xfrm>
          <a:prstGeom prst="rect">
            <a:avLst/>
          </a:prstGeom>
          <a:solidFill>
            <a:srgbClr val="FFFFFF"/>
          </a:solidFill>
        </p:spPr>
      </p:pic>
    </p:spTree>
    <p:extLst>
      <p:ext uri="{BB962C8B-B14F-4D97-AF65-F5344CB8AC3E}">
        <p14:creationId xmlns:p14="http://schemas.microsoft.com/office/powerpoint/2010/main" val="2171964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6A6E6-9361-FF42-8E83-EAEC34A2D61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Name Badge Task</a:t>
            </a:r>
          </a:p>
        </p:txBody>
      </p:sp>
      <p:sp>
        <p:nvSpPr>
          <p:cNvPr id="3" name="Content Placeholder 2">
            <a:extLst>
              <a:ext uri="{FF2B5EF4-FFF2-40B4-BE49-F238E27FC236}">
                <a16:creationId xmlns:a16="http://schemas.microsoft.com/office/drawing/2014/main" id="{FBBD51D9-A882-1145-96B1-BFADBA6A77BC}"/>
              </a:ext>
            </a:extLst>
          </p:cNvPr>
          <p:cNvSpPr>
            <a:spLocks noGrp="1"/>
          </p:cNvSpPr>
          <p:nvPr>
            <p:ph idx="1"/>
          </p:nvPr>
        </p:nvSpPr>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are going to create your own name badge using 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Use the instructions to guide you through the task</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Once you have created your name badge attempt to complete the Stretch Tasks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Good luck!</a:t>
            </a:r>
          </a:p>
        </p:txBody>
      </p:sp>
    </p:spTree>
    <p:extLst>
      <p:ext uri="{BB962C8B-B14F-4D97-AF65-F5344CB8AC3E}">
        <p14:creationId xmlns:p14="http://schemas.microsoft.com/office/powerpoint/2010/main" val="3253549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070971"/>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B61D4E06-5D3F-4994-A4A7-4BA626FA722D}">
  <ds:schemaRefs>
    <ds:schemaRef ds:uri="http://purl.org/dc/terms/"/>
    <ds:schemaRef ds:uri="http://www.w3.org/XML/1998/namespace"/>
    <ds:schemaRef ds:uri="f2ad5090-61a8-4b8c-ab70-68f4ff4d1933"/>
    <ds:schemaRef ds:uri="http://purl.org/dc/elements/1.1/"/>
    <ds:schemaRef ds:uri="c0950e01-db07-4e41-9c32-b7a8e9fccc9b"/>
    <ds:schemaRef ds:uri="http://schemas.openxmlformats.org/package/2006/metadata/core-properties"/>
    <ds:schemaRef ds:uri="http://schemas.microsoft.com/office/2006/documentManagement/types"/>
    <ds:schemaRef ds:uri="http://schemas.microsoft.com/sharepoint/v3"/>
    <ds:schemaRef ds:uri="http://schemas.microsoft.com/office/infopath/2007/PartnerControls"/>
    <ds:schemaRef ds:uri="http://schemas.microsoft.com/sharepoint/v3/field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720</Words>
  <Application>Microsoft Macintosh PowerPoint</Application>
  <PresentationFormat>Widescreen</PresentationFormat>
  <Paragraphs>51</Paragraphs>
  <Slides>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Lato</vt:lpstr>
      <vt:lpstr>Wingdings</vt:lpstr>
      <vt:lpstr>1_Arm_PPT_Public</vt:lpstr>
      <vt:lpstr>Name Badge Task</vt:lpstr>
      <vt:lpstr>Today You Will</vt:lpstr>
      <vt:lpstr>The micro:bit</vt:lpstr>
      <vt:lpstr>The micro:bit v1 in Detail</vt:lpstr>
      <vt:lpstr>The micro:bit v2 in Detail</vt:lpstr>
      <vt:lpstr>Name Badge Task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2025-02-04T09:18:05Z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